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8288000" cy="10287000"/>
  <p:notesSz cx="6858000" cy="9144000"/>
  <p:embeddedFontLst>
    <p:embeddedFont>
      <p:font typeface="Canva Sans" panose="020B0503030501040103" pitchFamily="34" charset="0"/>
      <p:regular r:id="rId13"/>
    </p:embeddedFont>
    <p:embeddedFont>
      <p:font typeface="Canva Sans Bold" panose="020B0803030501040103" pitchFamily="34" charset="0"/>
      <p:regular r:id="rId14"/>
      <p:bold r:id="rId15"/>
    </p:embeddedFont>
    <p:embeddedFont>
      <p:font typeface="Racing Sans One" panose="02000000000000000000" pitchFamily="2" charset="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 autoAdjust="0"/>
    <p:restoredTop sz="94599" autoAdjust="0"/>
  </p:normalViewPr>
  <p:slideViewPr>
    <p:cSldViewPr>
      <p:cViewPr varScale="1">
        <p:scale>
          <a:sx n="70" d="100"/>
          <a:sy n="70" d="100"/>
        </p:scale>
        <p:origin x="840" y="2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8/29/24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8/29/24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8/29/24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8/29/24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svg"/><Relationship Id="rId7" Type="http://schemas.openxmlformats.org/officeDocument/2006/relationships/image" Target="../media/image16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5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3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6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jpe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49" r="-4435" b="-4086"/>
            </a:stretch>
          </a:blipFill>
        </p:spPr>
        <p:txBody>
          <a:bodyPr/>
          <a:lstStyle/>
          <a:p>
            <a:endParaRPr lang="en-EG"/>
          </a:p>
        </p:txBody>
      </p:sp>
      <p:grpSp>
        <p:nvGrpSpPr>
          <p:cNvPr id="3" name="Group 3"/>
          <p:cNvGrpSpPr/>
          <p:nvPr/>
        </p:nvGrpSpPr>
        <p:grpSpPr>
          <a:xfrm>
            <a:off x="-1341840" y="6574945"/>
            <a:ext cx="7836316" cy="4836731"/>
            <a:chOff x="0" y="0"/>
            <a:chExt cx="942918" cy="58198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42918" cy="581988"/>
            </a:xfrm>
            <a:custGeom>
              <a:avLst/>
              <a:gdLst/>
              <a:ahLst/>
              <a:cxnLst/>
              <a:rect l="l" t="t" r="r" b="b"/>
              <a:pathLst>
                <a:path w="942918" h="581988">
                  <a:moveTo>
                    <a:pt x="739718" y="0"/>
                  </a:moveTo>
                  <a:lnTo>
                    <a:pt x="0" y="0"/>
                  </a:lnTo>
                  <a:lnTo>
                    <a:pt x="0" y="581988"/>
                  </a:lnTo>
                  <a:lnTo>
                    <a:pt x="739718" y="581988"/>
                  </a:lnTo>
                  <a:lnTo>
                    <a:pt x="942918" y="290994"/>
                  </a:lnTo>
                  <a:lnTo>
                    <a:pt x="73971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EG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28618" cy="6200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1697008" y="6472861"/>
            <a:ext cx="7836316" cy="4836731"/>
            <a:chOff x="0" y="0"/>
            <a:chExt cx="942918" cy="58198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942918" cy="581988"/>
            </a:xfrm>
            <a:custGeom>
              <a:avLst/>
              <a:gdLst/>
              <a:ahLst/>
              <a:cxnLst/>
              <a:rect l="l" t="t" r="r" b="b"/>
              <a:pathLst>
                <a:path w="942918" h="581988">
                  <a:moveTo>
                    <a:pt x="739718" y="0"/>
                  </a:moveTo>
                  <a:lnTo>
                    <a:pt x="0" y="0"/>
                  </a:lnTo>
                  <a:lnTo>
                    <a:pt x="0" y="581988"/>
                  </a:lnTo>
                  <a:lnTo>
                    <a:pt x="739718" y="581988"/>
                  </a:lnTo>
                  <a:lnTo>
                    <a:pt x="942918" y="290994"/>
                  </a:lnTo>
                  <a:lnTo>
                    <a:pt x="739718" y="0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/>
            <a:lstStyle/>
            <a:p>
              <a:endParaRPr lang="en-EG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828618" cy="6200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 rot="5422646">
            <a:off x="15260202" y="7597574"/>
            <a:ext cx="917551" cy="2601305"/>
          </a:xfrm>
          <a:custGeom>
            <a:avLst/>
            <a:gdLst/>
            <a:ahLst/>
            <a:cxnLst/>
            <a:rect l="l" t="t" r="r" b="b"/>
            <a:pathLst>
              <a:path w="917551" h="2601305">
                <a:moveTo>
                  <a:pt x="0" y="0"/>
                </a:moveTo>
                <a:lnTo>
                  <a:pt x="917551" y="0"/>
                </a:lnTo>
                <a:lnTo>
                  <a:pt x="917551" y="2601304"/>
                </a:lnTo>
                <a:lnTo>
                  <a:pt x="0" y="260130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EG"/>
          </a:p>
        </p:txBody>
      </p:sp>
      <p:sp>
        <p:nvSpPr>
          <p:cNvPr id="10" name="Freeform 10"/>
          <p:cNvSpPr/>
          <p:nvPr/>
        </p:nvSpPr>
        <p:spPr>
          <a:xfrm>
            <a:off x="545779" y="7219800"/>
            <a:ext cx="881059" cy="131358"/>
          </a:xfrm>
          <a:custGeom>
            <a:avLst/>
            <a:gdLst/>
            <a:ahLst/>
            <a:cxnLst/>
            <a:rect l="l" t="t" r="r" b="b"/>
            <a:pathLst>
              <a:path w="881059" h="131358">
                <a:moveTo>
                  <a:pt x="0" y="0"/>
                </a:moveTo>
                <a:lnTo>
                  <a:pt x="881059" y="0"/>
                </a:lnTo>
                <a:lnTo>
                  <a:pt x="881059" y="131358"/>
                </a:lnTo>
                <a:lnTo>
                  <a:pt x="0" y="13135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EG"/>
          </a:p>
        </p:txBody>
      </p:sp>
      <p:sp>
        <p:nvSpPr>
          <p:cNvPr id="11" name="Freeform 11"/>
          <p:cNvSpPr/>
          <p:nvPr/>
        </p:nvSpPr>
        <p:spPr>
          <a:xfrm>
            <a:off x="0" y="0"/>
            <a:ext cx="2235319" cy="2281597"/>
          </a:xfrm>
          <a:custGeom>
            <a:avLst/>
            <a:gdLst/>
            <a:ahLst/>
            <a:cxnLst/>
            <a:rect l="l" t="t" r="r" b="b"/>
            <a:pathLst>
              <a:path w="2235319" h="2281597">
                <a:moveTo>
                  <a:pt x="0" y="0"/>
                </a:moveTo>
                <a:lnTo>
                  <a:pt x="2235319" y="0"/>
                </a:lnTo>
                <a:lnTo>
                  <a:pt x="2235319" y="2281597"/>
                </a:lnTo>
                <a:lnTo>
                  <a:pt x="0" y="228159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04140"/>
            </a:stretch>
          </a:blipFill>
        </p:spPr>
        <p:txBody>
          <a:bodyPr/>
          <a:lstStyle/>
          <a:p>
            <a:endParaRPr lang="en-EG"/>
          </a:p>
        </p:txBody>
      </p:sp>
      <p:sp>
        <p:nvSpPr>
          <p:cNvPr id="12" name="TextBox 12"/>
          <p:cNvSpPr txBox="1"/>
          <p:nvPr/>
        </p:nvSpPr>
        <p:spPr>
          <a:xfrm>
            <a:off x="545779" y="7949756"/>
            <a:ext cx="5110608" cy="18257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90"/>
              </a:lnSpc>
            </a:pPr>
            <a:r>
              <a:rPr lang="en-US" sz="3493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Team members:</a:t>
            </a:r>
          </a:p>
          <a:p>
            <a:pPr marL="754245" lvl="1" indent="-377123" algn="l">
              <a:lnSpc>
                <a:spcPts val="4890"/>
              </a:lnSpc>
              <a:buFont typeface="Arial"/>
              <a:buChar char="•"/>
            </a:pPr>
            <a:r>
              <a:rPr lang="en-US" sz="3493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Zeyad Osama</a:t>
            </a:r>
          </a:p>
          <a:p>
            <a:pPr marL="754245" lvl="1" indent="-377123" algn="l">
              <a:lnSpc>
                <a:spcPts val="4890"/>
              </a:lnSpc>
              <a:buFont typeface="Arial"/>
              <a:buChar char="•"/>
            </a:pPr>
            <a:r>
              <a:rPr lang="en-US" sz="3493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Radwa Alaa</a:t>
            </a:r>
          </a:p>
        </p:txBody>
      </p:sp>
    </p:spTree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22646">
            <a:off x="15392624" y="149280"/>
            <a:ext cx="917551" cy="2601305"/>
          </a:xfrm>
          <a:custGeom>
            <a:avLst/>
            <a:gdLst/>
            <a:ahLst/>
            <a:cxnLst/>
            <a:rect l="l" t="t" r="r" b="b"/>
            <a:pathLst>
              <a:path w="917551" h="2601305">
                <a:moveTo>
                  <a:pt x="0" y="0"/>
                </a:moveTo>
                <a:lnTo>
                  <a:pt x="917551" y="0"/>
                </a:lnTo>
                <a:lnTo>
                  <a:pt x="917551" y="2601305"/>
                </a:lnTo>
                <a:lnTo>
                  <a:pt x="0" y="26013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EG"/>
          </a:p>
        </p:txBody>
      </p:sp>
      <p:sp>
        <p:nvSpPr>
          <p:cNvPr id="3" name="TextBox 3"/>
          <p:cNvSpPr txBox="1"/>
          <p:nvPr/>
        </p:nvSpPr>
        <p:spPr>
          <a:xfrm>
            <a:off x="481064" y="215457"/>
            <a:ext cx="2433443" cy="1285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500"/>
              </a:lnSpc>
            </a:pPr>
            <a:r>
              <a:rPr lang="en-US" sz="7500">
                <a:solidFill>
                  <a:srgbClr val="FFFFFF"/>
                </a:solidFill>
                <a:latin typeface="Racing Sans One"/>
                <a:ea typeface="Racing Sans One"/>
                <a:cs typeface="Racing Sans One"/>
                <a:sym typeface="Racing Sans One"/>
              </a:rPr>
              <a:t>DATA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81064" y="1135695"/>
            <a:ext cx="7284575" cy="1285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500"/>
              </a:lnSpc>
            </a:pPr>
            <a:r>
              <a:rPr lang="en-US" sz="7500">
                <a:solidFill>
                  <a:srgbClr val="C30D0D"/>
                </a:solidFill>
                <a:latin typeface="Racing Sans One"/>
                <a:ea typeface="Racing Sans One"/>
                <a:cs typeface="Racing Sans One"/>
                <a:sym typeface="Racing Sans One"/>
              </a:rPr>
              <a:t>VISUALIZATION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9485202" y="814515"/>
            <a:ext cx="5062552" cy="1373634"/>
            <a:chOff x="0" y="0"/>
            <a:chExt cx="1004247" cy="27248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04247" cy="272485"/>
            </a:xfrm>
            <a:custGeom>
              <a:avLst/>
              <a:gdLst/>
              <a:ahLst/>
              <a:cxnLst/>
              <a:rect l="l" t="t" r="r" b="b"/>
              <a:pathLst>
                <a:path w="1004247" h="272485">
                  <a:moveTo>
                    <a:pt x="0" y="0"/>
                  </a:moveTo>
                  <a:lnTo>
                    <a:pt x="801047" y="0"/>
                  </a:lnTo>
                  <a:lnTo>
                    <a:pt x="1004247" y="136242"/>
                  </a:lnTo>
                  <a:lnTo>
                    <a:pt x="801047" y="272485"/>
                  </a:lnTo>
                  <a:lnTo>
                    <a:pt x="0" y="272485"/>
                  </a:lnTo>
                  <a:lnTo>
                    <a:pt x="203200" y="1362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/>
            <a:lstStyle/>
            <a:p>
              <a:endParaRPr lang="en-EG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177800" y="-38100"/>
              <a:ext cx="750247" cy="3105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0596024" y="80879"/>
            <a:ext cx="2840906" cy="2840906"/>
          </a:xfrm>
          <a:custGeom>
            <a:avLst/>
            <a:gdLst/>
            <a:ahLst/>
            <a:cxnLst/>
            <a:rect l="l" t="t" r="r" b="b"/>
            <a:pathLst>
              <a:path w="2840906" h="2840906">
                <a:moveTo>
                  <a:pt x="0" y="0"/>
                </a:moveTo>
                <a:lnTo>
                  <a:pt x="2840907" y="0"/>
                </a:lnTo>
                <a:lnTo>
                  <a:pt x="2840907" y="2840907"/>
                </a:lnTo>
                <a:lnTo>
                  <a:pt x="0" y="284090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EG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CEDC39E-953B-10D0-6D71-4F414FE727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0521" y="2417099"/>
            <a:ext cx="13746958" cy="7758943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884990" y="1477387"/>
            <a:ext cx="8749772" cy="6562329"/>
            <a:chOff x="0" y="0"/>
            <a:chExt cx="812800" cy="6096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609600"/>
            </a:xfrm>
            <a:custGeom>
              <a:avLst/>
              <a:gdLst/>
              <a:ahLst/>
              <a:cxnLst/>
              <a:rect l="l" t="t" r="r" b="b"/>
              <a:pathLst>
                <a:path w="812800" h="609600">
                  <a:moveTo>
                    <a:pt x="203200" y="0"/>
                  </a:moveTo>
                  <a:lnTo>
                    <a:pt x="812800" y="0"/>
                  </a:lnTo>
                  <a:lnTo>
                    <a:pt x="609600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EG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101600" y="-38100"/>
              <a:ext cx="609600" cy="647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10800000">
            <a:off x="3588493" y="4748740"/>
            <a:ext cx="18801353" cy="5538260"/>
            <a:chOff x="0" y="0"/>
            <a:chExt cx="2111890" cy="62209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111890" cy="622093"/>
            </a:xfrm>
            <a:custGeom>
              <a:avLst/>
              <a:gdLst/>
              <a:ahLst/>
              <a:cxnLst/>
              <a:rect l="l" t="t" r="r" b="b"/>
              <a:pathLst>
                <a:path w="2111890" h="622093">
                  <a:moveTo>
                    <a:pt x="1908690" y="0"/>
                  </a:moveTo>
                  <a:lnTo>
                    <a:pt x="0" y="0"/>
                  </a:lnTo>
                  <a:lnTo>
                    <a:pt x="0" y="622093"/>
                  </a:lnTo>
                  <a:lnTo>
                    <a:pt x="1908690" y="622093"/>
                  </a:lnTo>
                  <a:lnTo>
                    <a:pt x="2111890" y="311047"/>
                  </a:lnTo>
                  <a:lnTo>
                    <a:pt x="190869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EG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997590" cy="6601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-10800000">
            <a:off x="4152845" y="4609243"/>
            <a:ext cx="14309346" cy="5538260"/>
            <a:chOff x="0" y="0"/>
            <a:chExt cx="1607318" cy="62209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607318" cy="622093"/>
            </a:xfrm>
            <a:custGeom>
              <a:avLst/>
              <a:gdLst/>
              <a:ahLst/>
              <a:cxnLst/>
              <a:rect l="l" t="t" r="r" b="b"/>
              <a:pathLst>
                <a:path w="1607318" h="622093">
                  <a:moveTo>
                    <a:pt x="1404118" y="0"/>
                  </a:moveTo>
                  <a:lnTo>
                    <a:pt x="0" y="0"/>
                  </a:lnTo>
                  <a:lnTo>
                    <a:pt x="0" y="622093"/>
                  </a:lnTo>
                  <a:lnTo>
                    <a:pt x="1404118" y="622093"/>
                  </a:lnTo>
                  <a:lnTo>
                    <a:pt x="1607318" y="311047"/>
                  </a:lnTo>
                  <a:lnTo>
                    <a:pt x="1404118" y="0"/>
                  </a:lnTo>
                  <a:close/>
                </a:path>
              </a:pathLst>
            </a:custGeom>
            <a:solidFill>
              <a:srgbClr val="C30D0D"/>
            </a:solidFill>
          </p:spPr>
          <p:txBody>
            <a:bodyPr/>
            <a:lstStyle/>
            <a:p>
              <a:endParaRPr lang="en-EG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1493018" cy="6601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 rot="5422646">
            <a:off x="1534957" y="7655561"/>
            <a:ext cx="1069110" cy="3030983"/>
          </a:xfrm>
          <a:custGeom>
            <a:avLst/>
            <a:gdLst/>
            <a:ahLst/>
            <a:cxnLst/>
            <a:rect l="l" t="t" r="r" b="b"/>
            <a:pathLst>
              <a:path w="1069110" h="3030983">
                <a:moveTo>
                  <a:pt x="0" y="0"/>
                </a:moveTo>
                <a:lnTo>
                  <a:pt x="1069111" y="0"/>
                </a:lnTo>
                <a:lnTo>
                  <a:pt x="1069111" y="3030983"/>
                </a:lnTo>
                <a:lnTo>
                  <a:pt x="0" y="30309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EG"/>
          </a:p>
        </p:txBody>
      </p:sp>
      <p:sp>
        <p:nvSpPr>
          <p:cNvPr id="12" name="Freeform 12"/>
          <p:cNvSpPr/>
          <p:nvPr/>
        </p:nvSpPr>
        <p:spPr>
          <a:xfrm rot="5422646">
            <a:off x="13629907" y="1562668"/>
            <a:ext cx="1168959" cy="3314058"/>
          </a:xfrm>
          <a:custGeom>
            <a:avLst/>
            <a:gdLst/>
            <a:ahLst/>
            <a:cxnLst/>
            <a:rect l="l" t="t" r="r" b="b"/>
            <a:pathLst>
              <a:path w="1168959" h="3314058">
                <a:moveTo>
                  <a:pt x="0" y="0"/>
                </a:moveTo>
                <a:lnTo>
                  <a:pt x="1168958" y="0"/>
                </a:lnTo>
                <a:lnTo>
                  <a:pt x="1168958" y="3314058"/>
                </a:lnTo>
                <a:lnTo>
                  <a:pt x="0" y="33140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EG"/>
          </a:p>
        </p:txBody>
      </p:sp>
      <p:sp>
        <p:nvSpPr>
          <p:cNvPr id="13" name="TextBox 13"/>
          <p:cNvSpPr txBox="1"/>
          <p:nvPr/>
        </p:nvSpPr>
        <p:spPr>
          <a:xfrm>
            <a:off x="6064931" y="5734465"/>
            <a:ext cx="12194832" cy="24513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402"/>
              </a:lnSpc>
            </a:pPr>
            <a:r>
              <a:rPr lang="en-US" sz="15647">
                <a:solidFill>
                  <a:srgbClr val="FFFFFF"/>
                </a:solidFill>
                <a:latin typeface="Racing Sans One"/>
                <a:ea typeface="Racing Sans One"/>
                <a:cs typeface="Racing Sans One"/>
                <a:sym typeface="Racing Sans One"/>
              </a:rPr>
              <a:t>THANK YOU</a:t>
            </a:r>
          </a:p>
        </p:txBody>
      </p:sp>
    </p:spTree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84083" y="0"/>
            <a:ext cx="11822164" cy="10287000"/>
            <a:chOff x="0" y="0"/>
            <a:chExt cx="700573" cy="6096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00573" cy="609600"/>
            </a:xfrm>
            <a:custGeom>
              <a:avLst/>
              <a:gdLst/>
              <a:ahLst/>
              <a:cxnLst/>
              <a:rect l="l" t="t" r="r" b="b"/>
              <a:pathLst>
                <a:path w="700573" h="609600">
                  <a:moveTo>
                    <a:pt x="497373" y="0"/>
                  </a:moveTo>
                  <a:lnTo>
                    <a:pt x="0" y="0"/>
                  </a:lnTo>
                  <a:lnTo>
                    <a:pt x="203200" y="609600"/>
                  </a:lnTo>
                  <a:lnTo>
                    <a:pt x="700573" y="609600"/>
                  </a:lnTo>
                  <a:lnTo>
                    <a:pt x="497373" y="0"/>
                  </a:lnTo>
                  <a:close/>
                </a:path>
              </a:pathLst>
            </a:custGeom>
            <a:blipFill>
              <a:blip r:embed="rId2"/>
              <a:stretch>
                <a:fillRect l="-27277" r="-27277"/>
              </a:stretch>
            </a:blipFill>
          </p:spPr>
          <p:txBody>
            <a:bodyPr/>
            <a:lstStyle/>
            <a:p>
              <a:endParaRPr lang="en-EG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848873" y="6822740"/>
            <a:ext cx="5238217" cy="3928663"/>
            <a:chOff x="0" y="0"/>
            <a:chExt cx="812800" cy="6096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609600"/>
            </a:xfrm>
            <a:custGeom>
              <a:avLst/>
              <a:gdLst/>
              <a:ahLst/>
              <a:cxnLst/>
              <a:rect l="l" t="t" r="r" b="b"/>
              <a:pathLst>
                <a:path w="812800" h="609600">
                  <a:moveTo>
                    <a:pt x="609600" y="0"/>
                  </a:moveTo>
                  <a:lnTo>
                    <a:pt x="0" y="0"/>
                  </a:lnTo>
                  <a:lnTo>
                    <a:pt x="203200" y="609600"/>
                  </a:lnTo>
                  <a:lnTo>
                    <a:pt x="812800" y="609600"/>
                  </a:lnTo>
                  <a:lnTo>
                    <a:pt x="6096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EG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101600" y="-38100"/>
              <a:ext cx="609600" cy="647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969639" y="6482401"/>
            <a:ext cx="5238217" cy="3928663"/>
            <a:chOff x="0" y="0"/>
            <a:chExt cx="812800" cy="6096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609600"/>
            </a:xfrm>
            <a:custGeom>
              <a:avLst/>
              <a:gdLst/>
              <a:ahLst/>
              <a:cxnLst/>
              <a:rect l="l" t="t" r="r" b="b"/>
              <a:pathLst>
                <a:path w="812800" h="609600">
                  <a:moveTo>
                    <a:pt x="609600" y="0"/>
                  </a:moveTo>
                  <a:lnTo>
                    <a:pt x="0" y="0"/>
                  </a:lnTo>
                  <a:lnTo>
                    <a:pt x="203200" y="609600"/>
                  </a:lnTo>
                  <a:lnTo>
                    <a:pt x="812800" y="609600"/>
                  </a:lnTo>
                  <a:lnTo>
                    <a:pt x="609600" y="0"/>
                  </a:lnTo>
                  <a:close/>
                </a:path>
              </a:pathLst>
            </a:custGeom>
            <a:solidFill>
              <a:srgbClr val="C30D0D"/>
            </a:solidFill>
          </p:spPr>
          <p:txBody>
            <a:bodyPr/>
            <a:lstStyle/>
            <a:p>
              <a:endParaRPr lang="en-EG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01600" y="-38100"/>
              <a:ext cx="609600" cy="647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 rot="5422646">
            <a:off x="15583409" y="7972227"/>
            <a:ext cx="667448" cy="1892248"/>
          </a:xfrm>
          <a:custGeom>
            <a:avLst/>
            <a:gdLst/>
            <a:ahLst/>
            <a:cxnLst/>
            <a:rect l="l" t="t" r="r" b="b"/>
            <a:pathLst>
              <a:path w="667448" h="1892248">
                <a:moveTo>
                  <a:pt x="0" y="0"/>
                </a:moveTo>
                <a:lnTo>
                  <a:pt x="667447" y="0"/>
                </a:lnTo>
                <a:lnTo>
                  <a:pt x="667447" y="1892248"/>
                </a:lnTo>
                <a:lnTo>
                  <a:pt x="0" y="18922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EG"/>
          </a:p>
        </p:txBody>
      </p:sp>
      <p:sp>
        <p:nvSpPr>
          <p:cNvPr id="11" name="TextBox 11"/>
          <p:cNvSpPr txBox="1"/>
          <p:nvPr/>
        </p:nvSpPr>
        <p:spPr>
          <a:xfrm>
            <a:off x="1518282" y="7905302"/>
            <a:ext cx="3823200" cy="1203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800"/>
              </a:lnSpc>
            </a:pPr>
            <a:r>
              <a:rPr lang="en-US" sz="7000">
                <a:solidFill>
                  <a:srgbClr val="000000"/>
                </a:solidFill>
                <a:latin typeface="Racing Sans One"/>
                <a:ea typeface="Racing Sans One"/>
                <a:cs typeface="Racing Sans One"/>
                <a:sym typeface="Racing Sans One"/>
              </a:rPr>
              <a:t>OUTLINE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441534" y="2156593"/>
            <a:ext cx="6846466" cy="54847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956951" lvl="1" indent="-478475" algn="l">
              <a:lnSpc>
                <a:spcPts val="11080"/>
              </a:lnSpc>
              <a:buFont typeface="Arial"/>
              <a:buChar char="•"/>
            </a:pPr>
            <a:r>
              <a:rPr lang="en-US" sz="4432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Set Objectives</a:t>
            </a:r>
          </a:p>
          <a:p>
            <a:pPr marL="956951" lvl="1" indent="-478475" algn="l">
              <a:lnSpc>
                <a:spcPts val="11080"/>
              </a:lnSpc>
              <a:buFont typeface="Arial"/>
              <a:buChar char="•"/>
            </a:pPr>
            <a:r>
              <a:rPr lang="en-US" sz="4432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Data Collection</a:t>
            </a:r>
          </a:p>
          <a:p>
            <a:pPr marL="956951" lvl="1" indent="-478475" algn="l">
              <a:lnSpc>
                <a:spcPts val="11080"/>
              </a:lnSpc>
              <a:buFont typeface="Arial"/>
              <a:buChar char="•"/>
            </a:pPr>
            <a:r>
              <a:rPr lang="en-US" sz="4432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Data Preparation</a:t>
            </a:r>
          </a:p>
          <a:p>
            <a:pPr marL="956951" lvl="1" indent="-478475" algn="l">
              <a:lnSpc>
                <a:spcPts val="11080"/>
              </a:lnSpc>
              <a:buFont typeface="Arial"/>
              <a:buChar char="•"/>
            </a:pPr>
            <a:r>
              <a:rPr lang="en-US" sz="4432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Data Visualization</a:t>
            </a:r>
          </a:p>
        </p:txBody>
      </p:sp>
    </p:spTree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87171" y="-2084349"/>
            <a:ext cx="18475171" cy="9926781"/>
            <a:chOff x="0" y="0"/>
            <a:chExt cx="2862287" cy="153791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62287" cy="1537918"/>
            </a:xfrm>
            <a:custGeom>
              <a:avLst/>
              <a:gdLst/>
              <a:ahLst/>
              <a:cxnLst/>
              <a:rect l="l" t="t" r="r" b="b"/>
              <a:pathLst>
                <a:path w="2862287" h="1537918">
                  <a:moveTo>
                    <a:pt x="0" y="0"/>
                  </a:moveTo>
                  <a:lnTo>
                    <a:pt x="2862287" y="0"/>
                  </a:lnTo>
                  <a:lnTo>
                    <a:pt x="2862287" y="1537918"/>
                  </a:lnTo>
                  <a:lnTo>
                    <a:pt x="0" y="1537918"/>
                  </a:lnTo>
                  <a:close/>
                </a:path>
              </a:pathLst>
            </a:custGeom>
            <a:blipFill>
              <a:blip r:embed="rId2"/>
              <a:stretch>
                <a:fillRect t="-2305" b="-2305"/>
              </a:stretch>
            </a:blipFill>
          </p:spPr>
          <p:txBody>
            <a:bodyPr/>
            <a:lstStyle/>
            <a:p>
              <a:endParaRPr lang="en-EG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-1066206" y="5814021"/>
            <a:ext cx="17551299" cy="5170036"/>
            <a:chOff x="0" y="0"/>
            <a:chExt cx="2111890" cy="62209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111890" cy="622093"/>
            </a:xfrm>
            <a:custGeom>
              <a:avLst/>
              <a:gdLst/>
              <a:ahLst/>
              <a:cxnLst/>
              <a:rect l="l" t="t" r="r" b="b"/>
              <a:pathLst>
                <a:path w="2111890" h="622093">
                  <a:moveTo>
                    <a:pt x="1908690" y="0"/>
                  </a:moveTo>
                  <a:lnTo>
                    <a:pt x="0" y="0"/>
                  </a:lnTo>
                  <a:lnTo>
                    <a:pt x="0" y="622093"/>
                  </a:lnTo>
                  <a:lnTo>
                    <a:pt x="1908690" y="622093"/>
                  </a:lnTo>
                  <a:lnTo>
                    <a:pt x="2111890" y="311047"/>
                  </a:lnTo>
                  <a:lnTo>
                    <a:pt x="190869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EG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1997590" cy="6601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-1631135" y="5704902"/>
            <a:ext cx="17551299" cy="5170036"/>
            <a:chOff x="0" y="0"/>
            <a:chExt cx="2111890" cy="62209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111890" cy="622093"/>
            </a:xfrm>
            <a:custGeom>
              <a:avLst/>
              <a:gdLst/>
              <a:ahLst/>
              <a:cxnLst/>
              <a:rect l="l" t="t" r="r" b="b"/>
              <a:pathLst>
                <a:path w="2111890" h="622093">
                  <a:moveTo>
                    <a:pt x="1908690" y="0"/>
                  </a:moveTo>
                  <a:lnTo>
                    <a:pt x="0" y="0"/>
                  </a:lnTo>
                  <a:lnTo>
                    <a:pt x="0" y="622093"/>
                  </a:lnTo>
                  <a:lnTo>
                    <a:pt x="1908690" y="622093"/>
                  </a:lnTo>
                  <a:lnTo>
                    <a:pt x="2111890" y="311047"/>
                  </a:lnTo>
                  <a:lnTo>
                    <a:pt x="1908690" y="0"/>
                  </a:lnTo>
                  <a:close/>
                </a:path>
              </a:pathLst>
            </a:custGeom>
            <a:solidFill>
              <a:srgbClr val="C30D0D"/>
            </a:solidFill>
          </p:spPr>
          <p:txBody>
            <a:bodyPr/>
            <a:lstStyle/>
            <a:p>
              <a:endParaRPr lang="en-EG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1997590" cy="6601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668000" y="443278"/>
            <a:ext cx="1212875" cy="200676"/>
          </a:xfrm>
          <a:custGeom>
            <a:avLst/>
            <a:gdLst/>
            <a:ahLst/>
            <a:cxnLst/>
            <a:rect l="l" t="t" r="r" b="b"/>
            <a:pathLst>
              <a:path w="1212875" h="200676">
                <a:moveTo>
                  <a:pt x="0" y="0"/>
                </a:moveTo>
                <a:lnTo>
                  <a:pt x="1212875" y="0"/>
                </a:lnTo>
                <a:lnTo>
                  <a:pt x="1212875" y="200676"/>
                </a:lnTo>
                <a:lnTo>
                  <a:pt x="0" y="20067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EG"/>
          </a:p>
        </p:txBody>
      </p:sp>
      <p:sp>
        <p:nvSpPr>
          <p:cNvPr id="11" name="Freeform 11"/>
          <p:cNvSpPr/>
          <p:nvPr/>
        </p:nvSpPr>
        <p:spPr>
          <a:xfrm>
            <a:off x="16237361" y="370463"/>
            <a:ext cx="1120400" cy="346306"/>
          </a:xfrm>
          <a:custGeom>
            <a:avLst/>
            <a:gdLst/>
            <a:ahLst/>
            <a:cxnLst/>
            <a:rect l="l" t="t" r="r" b="b"/>
            <a:pathLst>
              <a:path w="1120400" h="346306">
                <a:moveTo>
                  <a:pt x="0" y="0"/>
                </a:moveTo>
                <a:lnTo>
                  <a:pt x="1120400" y="0"/>
                </a:lnTo>
                <a:lnTo>
                  <a:pt x="1120400" y="346306"/>
                </a:lnTo>
                <a:lnTo>
                  <a:pt x="0" y="34630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EG"/>
          </a:p>
        </p:txBody>
      </p:sp>
      <p:sp>
        <p:nvSpPr>
          <p:cNvPr id="12" name="TextBox 12"/>
          <p:cNvSpPr txBox="1"/>
          <p:nvPr/>
        </p:nvSpPr>
        <p:spPr>
          <a:xfrm>
            <a:off x="7865490" y="7775757"/>
            <a:ext cx="6788727" cy="5969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97"/>
              </a:lnSpc>
              <a:spcBef>
                <a:spcPct val="0"/>
              </a:spcBef>
            </a:pPr>
            <a:r>
              <a:rPr lang="en-US" sz="3498">
                <a:solidFill>
                  <a:srgbClr val="D9D9D9"/>
                </a:solidFill>
                <a:latin typeface="Racing Sans One"/>
                <a:ea typeface="Racing Sans One"/>
                <a:cs typeface="Racing Sans One"/>
                <a:sym typeface="Racing Sans One"/>
              </a:rPr>
              <a:t>TESLA  STOCK PRICES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865490" y="9039449"/>
            <a:ext cx="4561294" cy="5798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89"/>
              </a:lnSpc>
              <a:spcBef>
                <a:spcPct val="0"/>
              </a:spcBef>
            </a:pPr>
            <a:r>
              <a:rPr lang="en-US" sz="3421">
                <a:solidFill>
                  <a:srgbClr val="D9D9D9"/>
                </a:solidFill>
                <a:latin typeface="Racing Sans One"/>
                <a:ea typeface="Racing Sans One"/>
                <a:cs typeface="Racing Sans One"/>
                <a:sym typeface="Racing Sans One"/>
              </a:rPr>
              <a:t>BEST SELLING MODELS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92582" y="6748683"/>
            <a:ext cx="6435007" cy="22446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866"/>
              </a:lnSpc>
            </a:pPr>
            <a:r>
              <a:rPr lang="en-US" sz="7846">
                <a:solidFill>
                  <a:srgbClr val="000000"/>
                </a:solidFill>
                <a:latin typeface="Racing Sans One"/>
                <a:ea typeface="Racing Sans One"/>
                <a:cs typeface="Racing Sans One"/>
                <a:sym typeface="Racing Sans One"/>
              </a:rPr>
              <a:t>SETTING</a:t>
            </a:r>
          </a:p>
          <a:p>
            <a:pPr algn="l">
              <a:lnSpc>
                <a:spcPts val="8866"/>
              </a:lnSpc>
            </a:pPr>
            <a:r>
              <a:rPr lang="en-US" sz="7846">
                <a:solidFill>
                  <a:srgbClr val="000000"/>
                </a:solidFill>
                <a:latin typeface="Racing Sans One"/>
                <a:ea typeface="Racing Sans One"/>
                <a:cs typeface="Racing Sans One"/>
                <a:sym typeface="Racing Sans One"/>
              </a:rPr>
              <a:t>OBJECTIVES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865490" y="6453309"/>
            <a:ext cx="6476635" cy="6556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34"/>
              </a:lnSpc>
              <a:spcBef>
                <a:spcPct val="0"/>
              </a:spcBef>
            </a:pPr>
            <a:r>
              <a:rPr lang="en-US" sz="3810">
                <a:solidFill>
                  <a:srgbClr val="D9D9D9"/>
                </a:solidFill>
                <a:latin typeface="Racing Sans One"/>
                <a:ea typeface="Racing Sans One"/>
                <a:cs typeface="Racing Sans One"/>
                <a:sym typeface="Racing Sans One"/>
              </a:rPr>
              <a:t>TESLA  REVENUES</a:t>
            </a:r>
          </a:p>
        </p:txBody>
      </p:sp>
    </p:spTree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08397" y="13292"/>
            <a:ext cx="7042888" cy="2074603"/>
            <a:chOff x="0" y="0"/>
            <a:chExt cx="2111890" cy="62209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11890" cy="622093"/>
            </a:xfrm>
            <a:custGeom>
              <a:avLst/>
              <a:gdLst/>
              <a:ahLst/>
              <a:cxnLst/>
              <a:rect l="l" t="t" r="r" b="b"/>
              <a:pathLst>
                <a:path w="2111890" h="622093">
                  <a:moveTo>
                    <a:pt x="1908690" y="0"/>
                  </a:moveTo>
                  <a:lnTo>
                    <a:pt x="0" y="0"/>
                  </a:lnTo>
                  <a:lnTo>
                    <a:pt x="0" y="622093"/>
                  </a:lnTo>
                  <a:lnTo>
                    <a:pt x="1908690" y="622093"/>
                  </a:lnTo>
                  <a:lnTo>
                    <a:pt x="2111890" y="311047"/>
                  </a:lnTo>
                  <a:lnTo>
                    <a:pt x="190869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EG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997590" cy="6601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535089" y="-30495"/>
            <a:ext cx="7042888" cy="2074603"/>
            <a:chOff x="0" y="0"/>
            <a:chExt cx="2111890" cy="62209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111890" cy="622093"/>
            </a:xfrm>
            <a:custGeom>
              <a:avLst/>
              <a:gdLst/>
              <a:ahLst/>
              <a:cxnLst/>
              <a:rect l="l" t="t" r="r" b="b"/>
              <a:pathLst>
                <a:path w="2111890" h="622093">
                  <a:moveTo>
                    <a:pt x="1908690" y="0"/>
                  </a:moveTo>
                  <a:lnTo>
                    <a:pt x="0" y="0"/>
                  </a:lnTo>
                  <a:lnTo>
                    <a:pt x="0" y="622093"/>
                  </a:lnTo>
                  <a:lnTo>
                    <a:pt x="1908690" y="622093"/>
                  </a:lnTo>
                  <a:lnTo>
                    <a:pt x="2111890" y="311047"/>
                  </a:lnTo>
                  <a:lnTo>
                    <a:pt x="1908690" y="0"/>
                  </a:lnTo>
                  <a:close/>
                </a:path>
              </a:pathLst>
            </a:custGeom>
            <a:solidFill>
              <a:srgbClr val="C30D0D"/>
            </a:solidFill>
          </p:spPr>
          <p:txBody>
            <a:bodyPr/>
            <a:lstStyle/>
            <a:p>
              <a:endParaRPr lang="en-EG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997590" cy="6601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6237361" y="370463"/>
            <a:ext cx="1120400" cy="346306"/>
          </a:xfrm>
          <a:custGeom>
            <a:avLst/>
            <a:gdLst/>
            <a:ahLst/>
            <a:cxnLst/>
            <a:rect l="l" t="t" r="r" b="b"/>
            <a:pathLst>
              <a:path w="1120400" h="346306">
                <a:moveTo>
                  <a:pt x="0" y="0"/>
                </a:moveTo>
                <a:lnTo>
                  <a:pt x="1120400" y="0"/>
                </a:lnTo>
                <a:lnTo>
                  <a:pt x="1120400" y="346306"/>
                </a:lnTo>
                <a:lnTo>
                  <a:pt x="0" y="3463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EG"/>
          </a:p>
        </p:txBody>
      </p:sp>
      <p:sp>
        <p:nvSpPr>
          <p:cNvPr id="9" name="Freeform 9"/>
          <p:cNvSpPr/>
          <p:nvPr/>
        </p:nvSpPr>
        <p:spPr>
          <a:xfrm>
            <a:off x="-420663" y="4470857"/>
            <a:ext cx="5892186" cy="4787443"/>
          </a:xfrm>
          <a:custGeom>
            <a:avLst/>
            <a:gdLst/>
            <a:ahLst/>
            <a:cxnLst/>
            <a:rect l="l" t="t" r="r" b="b"/>
            <a:pathLst>
              <a:path w="5892186" h="4787443">
                <a:moveTo>
                  <a:pt x="0" y="0"/>
                </a:moveTo>
                <a:lnTo>
                  <a:pt x="5892186" y="0"/>
                </a:lnTo>
                <a:lnTo>
                  <a:pt x="5892186" y="4787443"/>
                </a:lnTo>
                <a:lnTo>
                  <a:pt x="0" y="478744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1447" r="-33427"/>
            </a:stretch>
          </a:blipFill>
        </p:spPr>
        <p:txBody>
          <a:bodyPr/>
          <a:lstStyle/>
          <a:p>
            <a:endParaRPr lang="en-EG"/>
          </a:p>
        </p:txBody>
      </p:sp>
      <p:grpSp>
        <p:nvGrpSpPr>
          <p:cNvPr id="10" name="Group 10"/>
          <p:cNvGrpSpPr/>
          <p:nvPr/>
        </p:nvGrpSpPr>
        <p:grpSpPr>
          <a:xfrm>
            <a:off x="-44724" y="3285945"/>
            <a:ext cx="5516247" cy="835462"/>
            <a:chOff x="0" y="0"/>
            <a:chExt cx="1452839" cy="22004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452839" cy="220040"/>
            </a:xfrm>
            <a:custGeom>
              <a:avLst/>
              <a:gdLst/>
              <a:ahLst/>
              <a:cxnLst/>
              <a:rect l="l" t="t" r="r" b="b"/>
              <a:pathLst>
                <a:path w="1452839" h="220040">
                  <a:moveTo>
                    <a:pt x="71577" y="0"/>
                  </a:moveTo>
                  <a:lnTo>
                    <a:pt x="1381261" y="0"/>
                  </a:lnTo>
                  <a:cubicBezTo>
                    <a:pt x="1420792" y="0"/>
                    <a:pt x="1452839" y="32046"/>
                    <a:pt x="1452839" y="71577"/>
                  </a:cubicBezTo>
                  <a:lnTo>
                    <a:pt x="1452839" y="148462"/>
                  </a:lnTo>
                  <a:cubicBezTo>
                    <a:pt x="1452839" y="167446"/>
                    <a:pt x="1445298" y="185652"/>
                    <a:pt x="1431874" y="199075"/>
                  </a:cubicBezTo>
                  <a:cubicBezTo>
                    <a:pt x="1418451" y="212498"/>
                    <a:pt x="1400245" y="220040"/>
                    <a:pt x="1381261" y="220040"/>
                  </a:cubicBezTo>
                  <a:lnTo>
                    <a:pt x="71577" y="220040"/>
                  </a:lnTo>
                  <a:cubicBezTo>
                    <a:pt x="52594" y="220040"/>
                    <a:pt x="34388" y="212498"/>
                    <a:pt x="20964" y="199075"/>
                  </a:cubicBezTo>
                  <a:cubicBezTo>
                    <a:pt x="7541" y="185652"/>
                    <a:pt x="0" y="167446"/>
                    <a:pt x="0" y="148462"/>
                  </a:cubicBezTo>
                  <a:lnTo>
                    <a:pt x="0" y="71577"/>
                  </a:lnTo>
                  <a:cubicBezTo>
                    <a:pt x="0" y="52594"/>
                    <a:pt x="7541" y="34388"/>
                    <a:pt x="20964" y="20964"/>
                  </a:cubicBezTo>
                  <a:cubicBezTo>
                    <a:pt x="34388" y="7541"/>
                    <a:pt x="52594" y="0"/>
                    <a:pt x="71577" y="0"/>
                  </a:cubicBezTo>
                  <a:close/>
                </a:path>
              </a:pathLst>
            </a:custGeom>
            <a:solidFill>
              <a:srgbClr val="C30D0D"/>
            </a:solidFill>
          </p:spPr>
          <p:txBody>
            <a:bodyPr/>
            <a:lstStyle/>
            <a:p>
              <a:endParaRPr lang="en-EG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1452839" cy="2581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6102549" y="3285945"/>
            <a:ext cx="5516247" cy="835462"/>
            <a:chOff x="0" y="0"/>
            <a:chExt cx="1452839" cy="22004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452839" cy="220040"/>
            </a:xfrm>
            <a:custGeom>
              <a:avLst/>
              <a:gdLst/>
              <a:ahLst/>
              <a:cxnLst/>
              <a:rect l="l" t="t" r="r" b="b"/>
              <a:pathLst>
                <a:path w="1452839" h="220040">
                  <a:moveTo>
                    <a:pt x="71577" y="0"/>
                  </a:moveTo>
                  <a:lnTo>
                    <a:pt x="1381261" y="0"/>
                  </a:lnTo>
                  <a:cubicBezTo>
                    <a:pt x="1420792" y="0"/>
                    <a:pt x="1452839" y="32046"/>
                    <a:pt x="1452839" y="71577"/>
                  </a:cubicBezTo>
                  <a:lnTo>
                    <a:pt x="1452839" y="148462"/>
                  </a:lnTo>
                  <a:cubicBezTo>
                    <a:pt x="1452839" y="167446"/>
                    <a:pt x="1445298" y="185652"/>
                    <a:pt x="1431874" y="199075"/>
                  </a:cubicBezTo>
                  <a:cubicBezTo>
                    <a:pt x="1418451" y="212498"/>
                    <a:pt x="1400245" y="220040"/>
                    <a:pt x="1381261" y="220040"/>
                  </a:cubicBezTo>
                  <a:lnTo>
                    <a:pt x="71577" y="220040"/>
                  </a:lnTo>
                  <a:cubicBezTo>
                    <a:pt x="52594" y="220040"/>
                    <a:pt x="34388" y="212498"/>
                    <a:pt x="20964" y="199075"/>
                  </a:cubicBezTo>
                  <a:cubicBezTo>
                    <a:pt x="7541" y="185652"/>
                    <a:pt x="0" y="167446"/>
                    <a:pt x="0" y="148462"/>
                  </a:cubicBezTo>
                  <a:lnTo>
                    <a:pt x="0" y="71577"/>
                  </a:lnTo>
                  <a:cubicBezTo>
                    <a:pt x="0" y="52594"/>
                    <a:pt x="7541" y="34388"/>
                    <a:pt x="20964" y="20964"/>
                  </a:cubicBezTo>
                  <a:cubicBezTo>
                    <a:pt x="34388" y="7541"/>
                    <a:pt x="52594" y="0"/>
                    <a:pt x="71577" y="0"/>
                  </a:cubicBezTo>
                  <a:close/>
                </a:path>
              </a:pathLst>
            </a:custGeom>
            <a:solidFill>
              <a:srgbClr val="C30D0D"/>
            </a:solidFill>
          </p:spPr>
          <p:txBody>
            <a:bodyPr/>
            <a:lstStyle/>
            <a:p>
              <a:endParaRPr lang="en-EG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1452839" cy="2581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2355326" y="3285945"/>
            <a:ext cx="5516247" cy="835462"/>
            <a:chOff x="0" y="0"/>
            <a:chExt cx="1452839" cy="22004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452839" cy="220040"/>
            </a:xfrm>
            <a:custGeom>
              <a:avLst/>
              <a:gdLst/>
              <a:ahLst/>
              <a:cxnLst/>
              <a:rect l="l" t="t" r="r" b="b"/>
              <a:pathLst>
                <a:path w="1452839" h="220040">
                  <a:moveTo>
                    <a:pt x="71577" y="0"/>
                  </a:moveTo>
                  <a:lnTo>
                    <a:pt x="1381261" y="0"/>
                  </a:lnTo>
                  <a:cubicBezTo>
                    <a:pt x="1420792" y="0"/>
                    <a:pt x="1452839" y="32046"/>
                    <a:pt x="1452839" y="71577"/>
                  </a:cubicBezTo>
                  <a:lnTo>
                    <a:pt x="1452839" y="148462"/>
                  </a:lnTo>
                  <a:cubicBezTo>
                    <a:pt x="1452839" y="167446"/>
                    <a:pt x="1445298" y="185652"/>
                    <a:pt x="1431874" y="199075"/>
                  </a:cubicBezTo>
                  <a:cubicBezTo>
                    <a:pt x="1418451" y="212498"/>
                    <a:pt x="1400245" y="220040"/>
                    <a:pt x="1381261" y="220040"/>
                  </a:cubicBezTo>
                  <a:lnTo>
                    <a:pt x="71577" y="220040"/>
                  </a:lnTo>
                  <a:cubicBezTo>
                    <a:pt x="52594" y="220040"/>
                    <a:pt x="34388" y="212498"/>
                    <a:pt x="20964" y="199075"/>
                  </a:cubicBezTo>
                  <a:cubicBezTo>
                    <a:pt x="7541" y="185652"/>
                    <a:pt x="0" y="167446"/>
                    <a:pt x="0" y="148462"/>
                  </a:cubicBezTo>
                  <a:lnTo>
                    <a:pt x="0" y="71577"/>
                  </a:lnTo>
                  <a:cubicBezTo>
                    <a:pt x="0" y="52594"/>
                    <a:pt x="7541" y="34388"/>
                    <a:pt x="20964" y="20964"/>
                  </a:cubicBezTo>
                  <a:cubicBezTo>
                    <a:pt x="34388" y="7541"/>
                    <a:pt x="52594" y="0"/>
                    <a:pt x="71577" y="0"/>
                  </a:cubicBezTo>
                  <a:close/>
                </a:path>
              </a:pathLst>
            </a:custGeom>
            <a:solidFill>
              <a:srgbClr val="C30D0D"/>
            </a:solidFill>
          </p:spPr>
          <p:txBody>
            <a:bodyPr/>
            <a:lstStyle/>
            <a:p>
              <a:endParaRPr lang="en-EG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1452839" cy="2581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9" name="Freeform 19"/>
          <p:cNvSpPr/>
          <p:nvPr/>
        </p:nvSpPr>
        <p:spPr>
          <a:xfrm>
            <a:off x="12355326" y="5785712"/>
            <a:ext cx="6504200" cy="3285402"/>
          </a:xfrm>
          <a:custGeom>
            <a:avLst/>
            <a:gdLst/>
            <a:ahLst/>
            <a:cxnLst/>
            <a:rect l="l" t="t" r="r" b="b"/>
            <a:pathLst>
              <a:path w="6504200" h="3285402">
                <a:moveTo>
                  <a:pt x="0" y="0"/>
                </a:moveTo>
                <a:lnTo>
                  <a:pt x="6504200" y="0"/>
                </a:lnTo>
                <a:lnTo>
                  <a:pt x="6504200" y="3285402"/>
                </a:lnTo>
                <a:lnTo>
                  <a:pt x="0" y="328540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4552" r="-14552"/>
            </a:stretch>
          </a:blipFill>
        </p:spPr>
        <p:txBody>
          <a:bodyPr/>
          <a:lstStyle/>
          <a:p>
            <a:endParaRPr lang="en-EG"/>
          </a:p>
        </p:txBody>
      </p:sp>
      <p:grpSp>
        <p:nvGrpSpPr>
          <p:cNvPr id="20" name="Group 20"/>
          <p:cNvGrpSpPr/>
          <p:nvPr/>
        </p:nvGrpSpPr>
        <p:grpSpPr>
          <a:xfrm>
            <a:off x="12355326" y="4658043"/>
            <a:ext cx="5932674" cy="1148485"/>
            <a:chOff x="0" y="0"/>
            <a:chExt cx="1562515" cy="302482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562515" cy="302482"/>
            </a:xfrm>
            <a:custGeom>
              <a:avLst/>
              <a:gdLst/>
              <a:ahLst/>
              <a:cxnLst/>
              <a:rect l="l" t="t" r="r" b="b"/>
              <a:pathLst>
                <a:path w="1562515" h="302482">
                  <a:moveTo>
                    <a:pt x="0" y="0"/>
                  </a:moveTo>
                  <a:lnTo>
                    <a:pt x="1562515" y="0"/>
                  </a:lnTo>
                  <a:lnTo>
                    <a:pt x="1562515" y="302482"/>
                  </a:lnTo>
                  <a:lnTo>
                    <a:pt x="0" y="30248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EG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38100"/>
              <a:ext cx="1562515" cy="3405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3" name="Freeform 23"/>
          <p:cNvSpPr/>
          <p:nvPr/>
        </p:nvSpPr>
        <p:spPr>
          <a:xfrm>
            <a:off x="12355326" y="4806838"/>
            <a:ext cx="5932674" cy="978874"/>
          </a:xfrm>
          <a:custGeom>
            <a:avLst/>
            <a:gdLst/>
            <a:ahLst/>
            <a:cxnLst/>
            <a:rect l="l" t="t" r="r" b="b"/>
            <a:pathLst>
              <a:path w="5932674" h="978874">
                <a:moveTo>
                  <a:pt x="0" y="0"/>
                </a:moveTo>
                <a:lnTo>
                  <a:pt x="5932674" y="0"/>
                </a:lnTo>
                <a:lnTo>
                  <a:pt x="5932674" y="978874"/>
                </a:lnTo>
                <a:lnTo>
                  <a:pt x="0" y="97887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4634" r="-4634"/>
            </a:stretch>
          </a:blipFill>
        </p:spPr>
        <p:txBody>
          <a:bodyPr/>
          <a:lstStyle/>
          <a:p>
            <a:endParaRPr lang="en-EG"/>
          </a:p>
        </p:txBody>
      </p:sp>
      <p:sp>
        <p:nvSpPr>
          <p:cNvPr id="24" name="Freeform 24"/>
          <p:cNvSpPr/>
          <p:nvPr/>
        </p:nvSpPr>
        <p:spPr>
          <a:xfrm>
            <a:off x="5849555" y="5111398"/>
            <a:ext cx="6127738" cy="3506361"/>
          </a:xfrm>
          <a:custGeom>
            <a:avLst/>
            <a:gdLst/>
            <a:ahLst/>
            <a:cxnLst/>
            <a:rect l="l" t="t" r="r" b="b"/>
            <a:pathLst>
              <a:path w="6127738" h="3506361">
                <a:moveTo>
                  <a:pt x="0" y="0"/>
                </a:moveTo>
                <a:lnTo>
                  <a:pt x="6127739" y="0"/>
                </a:lnTo>
                <a:lnTo>
                  <a:pt x="6127739" y="3506361"/>
                </a:lnTo>
                <a:lnTo>
                  <a:pt x="0" y="350636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9507" r="-4934"/>
            </a:stretch>
          </a:blipFill>
        </p:spPr>
        <p:txBody>
          <a:bodyPr/>
          <a:lstStyle/>
          <a:p>
            <a:endParaRPr lang="en-EG"/>
          </a:p>
        </p:txBody>
      </p:sp>
      <p:sp>
        <p:nvSpPr>
          <p:cNvPr id="25" name="TextBox 25"/>
          <p:cNvSpPr txBox="1"/>
          <p:nvPr/>
        </p:nvSpPr>
        <p:spPr>
          <a:xfrm>
            <a:off x="643977" y="259339"/>
            <a:ext cx="4138846" cy="1513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04"/>
              </a:lnSpc>
            </a:pPr>
            <a:r>
              <a:rPr lang="en-US" sz="5225">
                <a:solidFill>
                  <a:srgbClr val="000000"/>
                </a:solidFill>
                <a:latin typeface="Racing Sans One"/>
                <a:ea typeface="Racing Sans One"/>
                <a:cs typeface="Racing Sans One"/>
                <a:sym typeface="Racing Sans One"/>
              </a:rPr>
              <a:t>DATA</a:t>
            </a:r>
          </a:p>
          <a:p>
            <a:pPr algn="l">
              <a:lnSpc>
                <a:spcPts val="5904"/>
              </a:lnSpc>
            </a:pPr>
            <a:r>
              <a:rPr lang="en-US" sz="5225">
                <a:solidFill>
                  <a:srgbClr val="000000"/>
                </a:solidFill>
                <a:latin typeface="Racing Sans One"/>
                <a:ea typeface="Racing Sans One"/>
                <a:cs typeface="Racing Sans One"/>
                <a:sym typeface="Racing Sans One"/>
              </a:rPr>
              <a:t>COLLECTION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889501" y="3337727"/>
            <a:ext cx="3999042" cy="6556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34"/>
              </a:lnSpc>
              <a:spcBef>
                <a:spcPct val="0"/>
              </a:spcBef>
            </a:pPr>
            <a:r>
              <a:rPr lang="en-US" sz="3810" dirty="0">
                <a:solidFill>
                  <a:srgbClr val="D9D9D9"/>
                </a:solidFill>
                <a:latin typeface="Racing Sans One"/>
                <a:ea typeface="Racing Sans One"/>
                <a:cs typeface="Racing Sans One"/>
                <a:sym typeface="Racing Sans One"/>
              </a:rPr>
              <a:t>TESLA  REVENUES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6631617" y="3396483"/>
            <a:ext cx="4458110" cy="5969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97"/>
              </a:lnSpc>
              <a:spcBef>
                <a:spcPct val="0"/>
              </a:spcBef>
            </a:pPr>
            <a:r>
              <a:rPr lang="en-US" sz="3498" dirty="0">
                <a:solidFill>
                  <a:srgbClr val="D9D9D9"/>
                </a:solidFill>
                <a:latin typeface="Racing Sans One"/>
                <a:ea typeface="Racing Sans One"/>
                <a:cs typeface="Racing Sans One"/>
                <a:sym typeface="Racing Sans One"/>
              </a:rPr>
              <a:t>TESLA  STOCK PRICES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2832802" y="3413577"/>
            <a:ext cx="4561294" cy="5798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89"/>
              </a:lnSpc>
              <a:spcBef>
                <a:spcPct val="0"/>
              </a:spcBef>
            </a:pPr>
            <a:r>
              <a:rPr lang="en-US" sz="3421" dirty="0">
                <a:solidFill>
                  <a:srgbClr val="D9D9D9"/>
                </a:solidFill>
                <a:latin typeface="Racing Sans One"/>
                <a:ea typeface="Racing Sans One"/>
                <a:cs typeface="Racing Sans One"/>
                <a:sym typeface="Racing Sans One"/>
              </a:rPr>
              <a:t>BEST SELLING MODELS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31B68F58-5FED-41D3-052A-57B9DDCACA8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36452" y="4806838"/>
            <a:ext cx="6941947" cy="4143057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9" grpId="0" animBg="1"/>
      <p:bldP spid="23" grpId="0" animBg="1"/>
      <p:bldP spid="24" grpId="0" animBg="1"/>
      <p:bldP spid="26" grpId="0"/>
      <p:bldP spid="27" grpId="0"/>
      <p:bldP spid="2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35618" y="-20318"/>
            <a:ext cx="7105846" cy="3464920"/>
            <a:chOff x="0" y="0"/>
            <a:chExt cx="1102595" cy="53764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02595" cy="537642"/>
            </a:xfrm>
            <a:custGeom>
              <a:avLst/>
              <a:gdLst/>
              <a:ahLst/>
              <a:cxnLst/>
              <a:rect l="l" t="t" r="r" b="b"/>
              <a:pathLst>
                <a:path w="1102595" h="537642">
                  <a:moveTo>
                    <a:pt x="899395" y="0"/>
                  </a:moveTo>
                  <a:lnTo>
                    <a:pt x="0" y="0"/>
                  </a:lnTo>
                  <a:lnTo>
                    <a:pt x="203200" y="537642"/>
                  </a:lnTo>
                  <a:lnTo>
                    <a:pt x="1102595" y="537642"/>
                  </a:lnTo>
                  <a:lnTo>
                    <a:pt x="89939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EG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101600" y="-38100"/>
              <a:ext cx="899395" cy="5757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171794" y="-320484"/>
            <a:ext cx="7105846" cy="3464920"/>
            <a:chOff x="0" y="0"/>
            <a:chExt cx="1102595" cy="53764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102595" cy="537642"/>
            </a:xfrm>
            <a:custGeom>
              <a:avLst/>
              <a:gdLst/>
              <a:ahLst/>
              <a:cxnLst/>
              <a:rect l="l" t="t" r="r" b="b"/>
              <a:pathLst>
                <a:path w="1102595" h="537642">
                  <a:moveTo>
                    <a:pt x="899395" y="0"/>
                  </a:moveTo>
                  <a:lnTo>
                    <a:pt x="0" y="0"/>
                  </a:lnTo>
                  <a:lnTo>
                    <a:pt x="203200" y="537642"/>
                  </a:lnTo>
                  <a:lnTo>
                    <a:pt x="1102595" y="537642"/>
                  </a:lnTo>
                  <a:lnTo>
                    <a:pt x="899395" y="0"/>
                  </a:lnTo>
                  <a:close/>
                </a:path>
              </a:pathLst>
            </a:custGeom>
            <a:solidFill>
              <a:srgbClr val="C30D0D"/>
            </a:solidFill>
          </p:spPr>
          <p:txBody>
            <a:bodyPr/>
            <a:lstStyle/>
            <a:p>
              <a:endParaRPr lang="en-EG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101600" y="-38100"/>
              <a:ext cx="899395" cy="5757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 rot="5422646">
            <a:off x="15583409" y="7972227"/>
            <a:ext cx="667448" cy="1892248"/>
          </a:xfrm>
          <a:custGeom>
            <a:avLst/>
            <a:gdLst/>
            <a:ahLst/>
            <a:cxnLst/>
            <a:rect l="l" t="t" r="r" b="b"/>
            <a:pathLst>
              <a:path w="667448" h="1892248">
                <a:moveTo>
                  <a:pt x="0" y="0"/>
                </a:moveTo>
                <a:lnTo>
                  <a:pt x="667447" y="0"/>
                </a:lnTo>
                <a:lnTo>
                  <a:pt x="667447" y="1892248"/>
                </a:lnTo>
                <a:lnTo>
                  <a:pt x="0" y="18922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EG"/>
          </a:p>
        </p:txBody>
      </p:sp>
      <p:sp>
        <p:nvSpPr>
          <p:cNvPr id="9" name="Freeform 9"/>
          <p:cNvSpPr/>
          <p:nvPr/>
        </p:nvSpPr>
        <p:spPr>
          <a:xfrm>
            <a:off x="7558760" y="1411976"/>
            <a:ext cx="13708378" cy="2852211"/>
          </a:xfrm>
          <a:custGeom>
            <a:avLst/>
            <a:gdLst/>
            <a:ahLst/>
            <a:cxnLst/>
            <a:rect l="l" t="t" r="r" b="b"/>
            <a:pathLst>
              <a:path w="13708378" h="2852211">
                <a:moveTo>
                  <a:pt x="0" y="0"/>
                </a:moveTo>
                <a:lnTo>
                  <a:pt x="13708378" y="0"/>
                </a:lnTo>
                <a:lnTo>
                  <a:pt x="13708378" y="2852211"/>
                </a:lnTo>
                <a:lnTo>
                  <a:pt x="0" y="285221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47" r="-747"/>
            </a:stretch>
          </a:blipFill>
        </p:spPr>
        <p:txBody>
          <a:bodyPr/>
          <a:lstStyle/>
          <a:p>
            <a:endParaRPr lang="en-EG"/>
          </a:p>
        </p:txBody>
      </p:sp>
      <p:sp>
        <p:nvSpPr>
          <p:cNvPr id="10" name="Freeform 10"/>
          <p:cNvSpPr/>
          <p:nvPr/>
        </p:nvSpPr>
        <p:spPr>
          <a:xfrm>
            <a:off x="544920" y="4756643"/>
            <a:ext cx="12990306" cy="5204496"/>
          </a:xfrm>
          <a:custGeom>
            <a:avLst/>
            <a:gdLst/>
            <a:ahLst/>
            <a:cxnLst/>
            <a:rect l="l" t="t" r="r" b="b"/>
            <a:pathLst>
              <a:path w="12990306" h="5204496">
                <a:moveTo>
                  <a:pt x="0" y="0"/>
                </a:moveTo>
                <a:lnTo>
                  <a:pt x="12990306" y="0"/>
                </a:lnTo>
                <a:lnTo>
                  <a:pt x="12990306" y="5204496"/>
                </a:lnTo>
                <a:lnTo>
                  <a:pt x="0" y="520449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20355" b="-20355"/>
            </a:stretch>
          </a:blipFill>
        </p:spPr>
        <p:txBody>
          <a:bodyPr/>
          <a:lstStyle/>
          <a:p>
            <a:endParaRPr lang="en-EG"/>
          </a:p>
        </p:txBody>
      </p:sp>
      <p:sp>
        <p:nvSpPr>
          <p:cNvPr id="11" name="TextBox 11"/>
          <p:cNvSpPr txBox="1"/>
          <p:nvPr/>
        </p:nvSpPr>
        <p:spPr>
          <a:xfrm>
            <a:off x="1047674" y="342637"/>
            <a:ext cx="6741721" cy="20243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120"/>
              </a:lnSpc>
            </a:pPr>
            <a:r>
              <a:rPr lang="en-US" sz="5800">
                <a:solidFill>
                  <a:srgbClr val="000000"/>
                </a:solidFill>
                <a:latin typeface="Racing Sans One"/>
                <a:ea typeface="Racing Sans One"/>
                <a:cs typeface="Racing Sans One"/>
                <a:sym typeface="Racing Sans One"/>
              </a:rPr>
              <a:t>DATA</a:t>
            </a:r>
          </a:p>
          <a:p>
            <a:pPr algn="just">
              <a:lnSpc>
                <a:spcPts val="8120"/>
              </a:lnSpc>
            </a:pPr>
            <a:r>
              <a:rPr lang="en-US" sz="5800">
                <a:solidFill>
                  <a:srgbClr val="000000"/>
                </a:solidFill>
                <a:latin typeface="Racing Sans One"/>
                <a:ea typeface="Racing Sans One"/>
                <a:cs typeface="Racing Sans One"/>
                <a:sym typeface="Racing Sans One"/>
              </a:rPr>
              <a:t>PREPARARTION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35618" y="-20318"/>
            <a:ext cx="7105846" cy="3464920"/>
            <a:chOff x="0" y="0"/>
            <a:chExt cx="1102595" cy="53764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02595" cy="537642"/>
            </a:xfrm>
            <a:custGeom>
              <a:avLst/>
              <a:gdLst/>
              <a:ahLst/>
              <a:cxnLst/>
              <a:rect l="l" t="t" r="r" b="b"/>
              <a:pathLst>
                <a:path w="1102595" h="537642">
                  <a:moveTo>
                    <a:pt x="899395" y="0"/>
                  </a:moveTo>
                  <a:lnTo>
                    <a:pt x="0" y="0"/>
                  </a:lnTo>
                  <a:lnTo>
                    <a:pt x="203200" y="537642"/>
                  </a:lnTo>
                  <a:lnTo>
                    <a:pt x="1102595" y="537642"/>
                  </a:lnTo>
                  <a:lnTo>
                    <a:pt x="89939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EG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101600" y="-38100"/>
              <a:ext cx="899395" cy="5757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171794" y="-320484"/>
            <a:ext cx="7105846" cy="3464920"/>
            <a:chOff x="0" y="0"/>
            <a:chExt cx="1102595" cy="53764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102595" cy="537642"/>
            </a:xfrm>
            <a:custGeom>
              <a:avLst/>
              <a:gdLst/>
              <a:ahLst/>
              <a:cxnLst/>
              <a:rect l="l" t="t" r="r" b="b"/>
              <a:pathLst>
                <a:path w="1102595" h="537642">
                  <a:moveTo>
                    <a:pt x="899395" y="0"/>
                  </a:moveTo>
                  <a:lnTo>
                    <a:pt x="0" y="0"/>
                  </a:lnTo>
                  <a:lnTo>
                    <a:pt x="203200" y="537642"/>
                  </a:lnTo>
                  <a:lnTo>
                    <a:pt x="1102595" y="537642"/>
                  </a:lnTo>
                  <a:lnTo>
                    <a:pt x="899395" y="0"/>
                  </a:lnTo>
                  <a:close/>
                </a:path>
              </a:pathLst>
            </a:custGeom>
            <a:solidFill>
              <a:srgbClr val="C30D0D"/>
            </a:solidFill>
          </p:spPr>
          <p:txBody>
            <a:bodyPr/>
            <a:lstStyle/>
            <a:p>
              <a:endParaRPr lang="en-EG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101600" y="-38100"/>
              <a:ext cx="899395" cy="5757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 rot="5422646">
            <a:off x="15583409" y="7972227"/>
            <a:ext cx="667448" cy="1892248"/>
          </a:xfrm>
          <a:custGeom>
            <a:avLst/>
            <a:gdLst/>
            <a:ahLst/>
            <a:cxnLst/>
            <a:rect l="l" t="t" r="r" b="b"/>
            <a:pathLst>
              <a:path w="667448" h="1892248">
                <a:moveTo>
                  <a:pt x="0" y="0"/>
                </a:moveTo>
                <a:lnTo>
                  <a:pt x="667447" y="0"/>
                </a:lnTo>
                <a:lnTo>
                  <a:pt x="667447" y="1892248"/>
                </a:lnTo>
                <a:lnTo>
                  <a:pt x="0" y="18922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EG"/>
          </a:p>
        </p:txBody>
      </p:sp>
      <p:sp>
        <p:nvSpPr>
          <p:cNvPr id="9" name="TextBox 9"/>
          <p:cNvSpPr txBox="1"/>
          <p:nvPr/>
        </p:nvSpPr>
        <p:spPr>
          <a:xfrm>
            <a:off x="1047674" y="342637"/>
            <a:ext cx="6741721" cy="20243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120"/>
              </a:lnSpc>
            </a:pPr>
            <a:r>
              <a:rPr lang="en-US" sz="5800">
                <a:solidFill>
                  <a:srgbClr val="000000"/>
                </a:solidFill>
                <a:latin typeface="Racing Sans One"/>
                <a:ea typeface="Racing Sans One"/>
                <a:cs typeface="Racing Sans One"/>
                <a:sym typeface="Racing Sans One"/>
              </a:rPr>
              <a:t>DATA</a:t>
            </a:r>
          </a:p>
          <a:p>
            <a:pPr algn="just">
              <a:lnSpc>
                <a:spcPts val="8120"/>
              </a:lnSpc>
            </a:pPr>
            <a:r>
              <a:rPr lang="en-US" sz="5800">
                <a:solidFill>
                  <a:srgbClr val="000000"/>
                </a:solidFill>
                <a:latin typeface="Racing Sans One"/>
                <a:ea typeface="Racing Sans One"/>
                <a:cs typeface="Racing Sans One"/>
                <a:sym typeface="Racing Sans One"/>
              </a:rPr>
              <a:t>PREPARARTION</a:t>
            </a:r>
          </a:p>
        </p:txBody>
      </p:sp>
      <p:pic>
        <p:nvPicPr>
          <p:cNvPr id="11" name="Picture 10" descr="A yellow and black logo&#10;&#10;Description automatically generated">
            <a:extLst>
              <a:ext uri="{FF2B5EF4-FFF2-40B4-BE49-F238E27FC236}">
                <a16:creationId xmlns:a16="http://schemas.microsoft.com/office/drawing/2014/main" id="{4346614A-E748-CED9-DFD0-31E1C1A91B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3708" y="4686301"/>
            <a:ext cx="6258200" cy="3200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918E6AB-F84B-1243-77F5-2512B5DB3B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3492" y="4686301"/>
            <a:ext cx="6400800" cy="32004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05964" y="-1020023"/>
            <a:ext cx="17786103" cy="5874578"/>
            <a:chOff x="0" y="0"/>
            <a:chExt cx="847362" cy="27987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47362" cy="279875"/>
            </a:xfrm>
            <a:custGeom>
              <a:avLst/>
              <a:gdLst/>
              <a:ahLst/>
              <a:cxnLst/>
              <a:rect l="l" t="t" r="r" b="b"/>
              <a:pathLst>
                <a:path w="847362" h="279875">
                  <a:moveTo>
                    <a:pt x="644162" y="0"/>
                  </a:moveTo>
                  <a:lnTo>
                    <a:pt x="0" y="0"/>
                  </a:lnTo>
                  <a:lnTo>
                    <a:pt x="203200" y="279875"/>
                  </a:lnTo>
                  <a:lnTo>
                    <a:pt x="847362" y="279875"/>
                  </a:lnTo>
                  <a:lnTo>
                    <a:pt x="644162" y="0"/>
                  </a:lnTo>
                  <a:close/>
                </a:path>
              </a:pathLst>
            </a:custGeom>
            <a:blipFill>
              <a:blip r:embed="rId2">
                <a:alphaModFix amt="55000"/>
              </a:blip>
              <a:stretch>
                <a:fillRect t="-50921" b="-50921"/>
              </a:stretch>
            </a:blipFill>
          </p:spPr>
          <p:txBody>
            <a:bodyPr/>
            <a:lstStyle/>
            <a:p>
              <a:endParaRPr lang="en-EG"/>
            </a:p>
          </p:txBody>
        </p:sp>
      </p:grpSp>
      <p:sp>
        <p:nvSpPr>
          <p:cNvPr id="4" name="Freeform 4"/>
          <p:cNvSpPr/>
          <p:nvPr/>
        </p:nvSpPr>
        <p:spPr>
          <a:xfrm rot="5422646">
            <a:off x="15392624" y="149280"/>
            <a:ext cx="917551" cy="2601305"/>
          </a:xfrm>
          <a:custGeom>
            <a:avLst/>
            <a:gdLst/>
            <a:ahLst/>
            <a:cxnLst/>
            <a:rect l="l" t="t" r="r" b="b"/>
            <a:pathLst>
              <a:path w="917551" h="2601305">
                <a:moveTo>
                  <a:pt x="0" y="0"/>
                </a:moveTo>
                <a:lnTo>
                  <a:pt x="917551" y="0"/>
                </a:lnTo>
                <a:lnTo>
                  <a:pt x="917551" y="2601305"/>
                </a:lnTo>
                <a:lnTo>
                  <a:pt x="0" y="26013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EG"/>
          </a:p>
        </p:txBody>
      </p:sp>
      <p:grpSp>
        <p:nvGrpSpPr>
          <p:cNvPr id="5" name="Group 5"/>
          <p:cNvGrpSpPr/>
          <p:nvPr/>
        </p:nvGrpSpPr>
        <p:grpSpPr>
          <a:xfrm>
            <a:off x="1091042" y="4278945"/>
            <a:ext cx="4754890" cy="2867373"/>
            <a:chOff x="0" y="0"/>
            <a:chExt cx="673923" cy="4064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73923" cy="406400"/>
            </a:xfrm>
            <a:custGeom>
              <a:avLst/>
              <a:gdLst/>
              <a:ahLst/>
              <a:cxnLst/>
              <a:rect l="l" t="t" r="r" b="b"/>
              <a:pathLst>
                <a:path w="673923" h="406400">
                  <a:moveTo>
                    <a:pt x="0" y="0"/>
                  </a:moveTo>
                  <a:lnTo>
                    <a:pt x="470723" y="0"/>
                  </a:lnTo>
                  <a:lnTo>
                    <a:pt x="673923" y="203200"/>
                  </a:lnTo>
                  <a:lnTo>
                    <a:pt x="470723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/>
            <a:lstStyle/>
            <a:p>
              <a:endParaRPr lang="en-EG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177800" y="-38100"/>
              <a:ext cx="419923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6890280" y="4278945"/>
            <a:ext cx="4754890" cy="2867373"/>
            <a:chOff x="0" y="0"/>
            <a:chExt cx="673923" cy="4064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73923" cy="406400"/>
            </a:xfrm>
            <a:custGeom>
              <a:avLst/>
              <a:gdLst/>
              <a:ahLst/>
              <a:cxnLst/>
              <a:rect l="l" t="t" r="r" b="b"/>
              <a:pathLst>
                <a:path w="673923" h="406400">
                  <a:moveTo>
                    <a:pt x="0" y="0"/>
                  </a:moveTo>
                  <a:lnTo>
                    <a:pt x="470723" y="0"/>
                  </a:lnTo>
                  <a:lnTo>
                    <a:pt x="673923" y="203200"/>
                  </a:lnTo>
                  <a:lnTo>
                    <a:pt x="470723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/>
            <a:lstStyle/>
            <a:p>
              <a:endParaRPr lang="en-EG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177800" y="-38100"/>
              <a:ext cx="419923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2337953" y="4278945"/>
            <a:ext cx="4754890" cy="2867373"/>
            <a:chOff x="0" y="0"/>
            <a:chExt cx="673923" cy="4064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73923" cy="406400"/>
            </a:xfrm>
            <a:custGeom>
              <a:avLst/>
              <a:gdLst/>
              <a:ahLst/>
              <a:cxnLst/>
              <a:rect l="l" t="t" r="r" b="b"/>
              <a:pathLst>
                <a:path w="673923" h="406400">
                  <a:moveTo>
                    <a:pt x="0" y="0"/>
                  </a:moveTo>
                  <a:lnTo>
                    <a:pt x="470723" y="0"/>
                  </a:lnTo>
                  <a:lnTo>
                    <a:pt x="673923" y="203200"/>
                  </a:lnTo>
                  <a:lnTo>
                    <a:pt x="470723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/>
            <a:lstStyle/>
            <a:p>
              <a:endParaRPr lang="en-EG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77800" y="-38100"/>
              <a:ext cx="419923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8449479" y="5056858"/>
            <a:ext cx="1967319" cy="1311546"/>
          </a:xfrm>
          <a:custGeom>
            <a:avLst/>
            <a:gdLst/>
            <a:ahLst/>
            <a:cxnLst/>
            <a:rect l="l" t="t" r="r" b="b"/>
            <a:pathLst>
              <a:path w="1967319" h="1311546">
                <a:moveTo>
                  <a:pt x="0" y="0"/>
                </a:moveTo>
                <a:lnTo>
                  <a:pt x="1967319" y="0"/>
                </a:lnTo>
                <a:lnTo>
                  <a:pt x="1967319" y="1311546"/>
                </a:lnTo>
                <a:lnTo>
                  <a:pt x="0" y="131154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EG"/>
          </a:p>
        </p:txBody>
      </p:sp>
      <p:sp>
        <p:nvSpPr>
          <p:cNvPr id="15" name="Freeform 15"/>
          <p:cNvSpPr/>
          <p:nvPr/>
        </p:nvSpPr>
        <p:spPr>
          <a:xfrm>
            <a:off x="13946101" y="4549386"/>
            <a:ext cx="2326491" cy="2326491"/>
          </a:xfrm>
          <a:custGeom>
            <a:avLst/>
            <a:gdLst/>
            <a:ahLst/>
            <a:cxnLst/>
            <a:rect l="l" t="t" r="r" b="b"/>
            <a:pathLst>
              <a:path w="2326491" h="2326491">
                <a:moveTo>
                  <a:pt x="0" y="0"/>
                </a:moveTo>
                <a:lnTo>
                  <a:pt x="2326491" y="0"/>
                </a:lnTo>
                <a:lnTo>
                  <a:pt x="2326491" y="2326490"/>
                </a:lnTo>
                <a:lnTo>
                  <a:pt x="0" y="232649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EG"/>
          </a:p>
        </p:txBody>
      </p:sp>
      <p:sp>
        <p:nvSpPr>
          <p:cNvPr id="16" name="Freeform 16"/>
          <p:cNvSpPr/>
          <p:nvPr/>
        </p:nvSpPr>
        <p:spPr>
          <a:xfrm>
            <a:off x="2774265" y="5273114"/>
            <a:ext cx="2251415" cy="879034"/>
          </a:xfrm>
          <a:custGeom>
            <a:avLst/>
            <a:gdLst/>
            <a:ahLst/>
            <a:cxnLst/>
            <a:rect l="l" t="t" r="r" b="b"/>
            <a:pathLst>
              <a:path w="2251415" h="879034">
                <a:moveTo>
                  <a:pt x="0" y="0"/>
                </a:moveTo>
                <a:lnTo>
                  <a:pt x="2251415" y="0"/>
                </a:lnTo>
                <a:lnTo>
                  <a:pt x="2251415" y="879034"/>
                </a:lnTo>
                <a:lnTo>
                  <a:pt x="0" y="87903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11042" b="-11042"/>
            </a:stretch>
          </a:blipFill>
        </p:spPr>
        <p:txBody>
          <a:bodyPr/>
          <a:lstStyle/>
          <a:p>
            <a:endParaRPr lang="en-EG"/>
          </a:p>
        </p:txBody>
      </p:sp>
      <p:sp>
        <p:nvSpPr>
          <p:cNvPr id="17" name="TextBox 17"/>
          <p:cNvSpPr txBox="1"/>
          <p:nvPr/>
        </p:nvSpPr>
        <p:spPr>
          <a:xfrm>
            <a:off x="1119117" y="7856222"/>
            <a:ext cx="3401505" cy="581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11"/>
              </a:lnSpc>
              <a:spcBef>
                <a:spcPct val="0"/>
              </a:spcBef>
            </a:pPr>
            <a:r>
              <a:rPr lang="en-US" sz="3365">
                <a:solidFill>
                  <a:srgbClr val="FFFFFF"/>
                </a:solidFill>
                <a:latin typeface="Racing Sans One"/>
                <a:ea typeface="Racing Sans One"/>
                <a:cs typeface="Racing Sans One"/>
                <a:sym typeface="Racing Sans One"/>
              </a:rPr>
              <a:t>POWER BI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890280" y="7856222"/>
            <a:ext cx="3575704" cy="581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11"/>
              </a:lnSpc>
              <a:spcBef>
                <a:spcPct val="0"/>
              </a:spcBef>
            </a:pPr>
            <a:r>
              <a:rPr lang="en-US" sz="3365">
                <a:solidFill>
                  <a:srgbClr val="FFFFFF"/>
                </a:solidFill>
                <a:latin typeface="Racing Sans One"/>
                <a:ea typeface="Racing Sans One"/>
                <a:cs typeface="Racing Sans One"/>
                <a:sym typeface="Racing Sans One"/>
              </a:rPr>
              <a:t>MICROSOFT EXCEL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2337953" y="7856222"/>
            <a:ext cx="3824630" cy="581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11"/>
              </a:lnSpc>
              <a:spcBef>
                <a:spcPct val="0"/>
              </a:spcBef>
            </a:pPr>
            <a:r>
              <a:rPr lang="en-US" sz="3365">
                <a:solidFill>
                  <a:srgbClr val="FFFFFF"/>
                </a:solidFill>
                <a:latin typeface="Racing Sans One"/>
                <a:ea typeface="Racing Sans One"/>
                <a:cs typeface="Racing Sans One"/>
                <a:sym typeface="Racing Sans One"/>
              </a:rPr>
              <a:t>TABLEAU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481064" y="215457"/>
            <a:ext cx="2433443" cy="1285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500"/>
              </a:lnSpc>
            </a:pPr>
            <a:r>
              <a:rPr lang="en-US" sz="7500">
                <a:solidFill>
                  <a:srgbClr val="FFFFFF"/>
                </a:solidFill>
                <a:latin typeface="Racing Sans One"/>
                <a:ea typeface="Racing Sans One"/>
                <a:cs typeface="Racing Sans One"/>
                <a:sym typeface="Racing Sans One"/>
              </a:rPr>
              <a:t>DATA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481064" y="1135695"/>
            <a:ext cx="7284575" cy="1285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500"/>
              </a:lnSpc>
            </a:pPr>
            <a:r>
              <a:rPr lang="en-US" sz="7500">
                <a:solidFill>
                  <a:srgbClr val="C30D0D"/>
                </a:solidFill>
                <a:latin typeface="Racing Sans One"/>
                <a:ea typeface="Racing Sans One"/>
                <a:cs typeface="Racing Sans One"/>
                <a:sym typeface="Racing Sans One"/>
              </a:rPr>
              <a:t>VISUALIZATION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/>
      <p:bldP spid="18" grpId="0"/>
      <p:bldP spid="1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22646">
            <a:off x="15392624" y="149280"/>
            <a:ext cx="917551" cy="2601305"/>
          </a:xfrm>
          <a:custGeom>
            <a:avLst/>
            <a:gdLst/>
            <a:ahLst/>
            <a:cxnLst/>
            <a:rect l="l" t="t" r="r" b="b"/>
            <a:pathLst>
              <a:path w="917551" h="2601305">
                <a:moveTo>
                  <a:pt x="0" y="0"/>
                </a:moveTo>
                <a:lnTo>
                  <a:pt x="917551" y="0"/>
                </a:lnTo>
                <a:lnTo>
                  <a:pt x="917551" y="2601305"/>
                </a:lnTo>
                <a:lnTo>
                  <a:pt x="0" y="26013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EG"/>
          </a:p>
        </p:txBody>
      </p:sp>
      <p:sp>
        <p:nvSpPr>
          <p:cNvPr id="3" name="TextBox 3"/>
          <p:cNvSpPr txBox="1"/>
          <p:nvPr/>
        </p:nvSpPr>
        <p:spPr>
          <a:xfrm>
            <a:off x="481064" y="215457"/>
            <a:ext cx="2433443" cy="1285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500"/>
              </a:lnSpc>
            </a:pPr>
            <a:r>
              <a:rPr lang="en-US" sz="7500">
                <a:solidFill>
                  <a:srgbClr val="FFFFFF"/>
                </a:solidFill>
                <a:latin typeface="Racing Sans One"/>
                <a:ea typeface="Racing Sans One"/>
                <a:cs typeface="Racing Sans One"/>
                <a:sym typeface="Racing Sans One"/>
              </a:rPr>
              <a:t>DATA</a:t>
            </a:r>
          </a:p>
        </p:txBody>
      </p:sp>
      <p:sp>
        <p:nvSpPr>
          <p:cNvPr id="4" name="Freeform 4"/>
          <p:cNvSpPr/>
          <p:nvPr/>
        </p:nvSpPr>
        <p:spPr>
          <a:xfrm>
            <a:off x="1870123" y="2377350"/>
            <a:ext cx="14547753" cy="7909650"/>
          </a:xfrm>
          <a:custGeom>
            <a:avLst/>
            <a:gdLst/>
            <a:ahLst/>
            <a:cxnLst/>
            <a:rect l="l" t="t" r="r" b="b"/>
            <a:pathLst>
              <a:path w="14547753" h="7909650">
                <a:moveTo>
                  <a:pt x="0" y="0"/>
                </a:moveTo>
                <a:lnTo>
                  <a:pt x="14547754" y="0"/>
                </a:lnTo>
                <a:lnTo>
                  <a:pt x="14547754" y="7909650"/>
                </a:lnTo>
                <a:lnTo>
                  <a:pt x="0" y="79096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6499" t="-29162" r="-25430" b="-17673"/>
            </a:stretch>
          </a:blipFill>
        </p:spPr>
        <p:txBody>
          <a:bodyPr/>
          <a:lstStyle/>
          <a:p>
            <a:endParaRPr lang="en-EG"/>
          </a:p>
        </p:txBody>
      </p:sp>
      <p:sp>
        <p:nvSpPr>
          <p:cNvPr id="5" name="TextBox 5"/>
          <p:cNvSpPr txBox="1"/>
          <p:nvPr/>
        </p:nvSpPr>
        <p:spPr>
          <a:xfrm>
            <a:off x="481064" y="1135695"/>
            <a:ext cx="7284575" cy="1285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500"/>
              </a:lnSpc>
            </a:pPr>
            <a:r>
              <a:rPr lang="en-US" sz="7500">
                <a:solidFill>
                  <a:srgbClr val="C30D0D"/>
                </a:solidFill>
                <a:latin typeface="Racing Sans One"/>
                <a:ea typeface="Racing Sans One"/>
                <a:cs typeface="Racing Sans One"/>
                <a:sym typeface="Racing Sans One"/>
              </a:rPr>
              <a:t>VISUALIZATION</a:t>
            </a:r>
          </a:p>
        </p:txBody>
      </p:sp>
      <p:grpSp>
        <p:nvGrpSpPr>
          <p:cNvPr id="10" name="Group 5">
            <a:extLst>
              <a:ext uri="{FF2B5EF4-FFF2-40B4-BE49-F238E27FC236}">
                <a16:creationId xmlns:a16="http://schemas.microsoft.com/office/drawing/2014/main" id="{A541350A-BC41-A81E-DB47-79437A4997F0}"/>
              </a:ext>
            </a:extLst>
          </p:cNvPr>
          <p:cNvGrpSpPr/>
          <p:nvPr/>
        </p:nvGrpSpPr>
        <p:grpSpPr>
          <a:xfrm>
            <a:off x="9144000" y="806994"/>
            <a:ext cx="5403753" cy="1285875"/>
            <a:chOff x="0" y="0"/>
            <a:chExt cx="673923" cy="406400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3A65F6DA-ECBB-0601-A755-A5CF14000210}"/>
                </a:ext>
              </a:extLst>
            </p:cNvPr>
            <p:cNvSpPr/>
            <p:nvPr/>
          </p:nvSpPr>
          <p:spPr>
            <a:xfrm>
              <a:off x="0" y="0"/>
              <a:ext cx="673923" cy="406400"/>
            </a:xfrm>
            <a:custGeom>
              <a:avLst/>
              <a:gdLst/>
              <a:ahLst/>
              <a:cxnLst/>
              <a:rect l="l" t="t" r="r" b="b"/>
              <a:pathLst>
                <a:path w="673923" h="406400">
                  <a:moveTo>
                    <a:pt x="0" y="0"/>
                  </a:moveTo>
                  <a:lnTo>
                    <a:pt x="470723" y="0"/>
                  </a:lnTo>
                  <a:lnTo>
                    <a:pt x="673923" y="203200"/>
                  </a:lnTo>
                  <a:lnTo>
                    <a:pt x="470723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/>
            <a:lstStyle/>
            <a:p>
              <a:endParaRPr lang="en-EG"/>
            </a:p>
          </p:txBody>
        </p:sp>
        <p:sp>
          <p:nvSpPr>
            <p:cNvPr id="12" name="TextBox 7">
              <a:extLst>
                <a:ext uri="{FF2B5EF4-FFF2-40B4-BE49-F238E27FC236}">
                  <a16:creationId xmlns:a16="http://schemas.microsoft.com/office/drawing/2014/main" id="{A2D2258A-C0C7-0930-C5F1-A283F84534D1}"/>
                </a:ext>
              </a:extLst>
            </p:cNvPr>
            <p:cNvSpPr txBox="1"/>
            <p:nvPr/>
          </p:nvSpPr>
          <p:spPr>
            <a:xfrm>
              <a:off x="177800" y="-38100"/>
              <a:ext cx="419923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3" name="Freeform 16">
            <a:extLst>
              <a:ext uri="{FF2B5EF4-FFF2-40B4-BE49-F238E27FC236}">
                <a16:creationId xmlns:a16="http://schemas.microsoft.com/office/drawing/2014/main" id="{7085D2C5-F7E3-86BE-4281-696E09549F32}"/>
              </a:ext>
            </a:extLst>
          </p:cNvPr>
          <p:cNvSpPr/>
          <p:nvPr/>
        </p:nvSpPr>
        <p:spPr>
          <a:xfrm>
            <a:off x="11003891" y="1007089"/>
            <a:ext cx="2127606" cy="885683"/>
          </a:xfrm>
          <a:custGeom>
            <a:avLst/>
            <a:gdLst/>
            <a:ahLst/>
            <a:cxnLst/>
            <a:rect l="l" t="t" r="r" b="b"/>
            <a:pathLst>
              <a:path w="2251415" h="879034">
                <a:moveTo>
                  <a:pt x="0" y="0"/>
                </a:moveTo>
                <a:lnTo>
                  <a:pt x="2251415" y="0"/>
                </a:lnTo>
                <a:lnTo>
                  <a:pt x="2251415" y="879034"/>
                </a:lnTo>
                <a:lnTo>
                  <a:pt x="0" y="87903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11042" b="-11042"/>
            </a:stretch>
          </a:blipFill>
        </p:spPr>
        <p:txBody>
          <a:bodyPr/>
          <a:lstStyle/>
          <a:p>
            <a:endParaRPr lang="en-EG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22646">
            <a:off x="15392624" y="149280"/>
            <a:ext cx="917551" cy="2601305"/>
          </a:xfrm>
          <a:custGeom>
            <a:avLst/>
            <a:gdLst/>
            <a:ahLst/>
            <a:cxnLst/>
            <a:rect l="l" t="t" r="r" b="b"/>
            <a:pathLst>
              <a:path w="917551" h="2601305">
                <a:moveTo>
                  <a:pt x="0" y="0"/>
                </a:moveTo>
                <a:lnTo>
                  <a:pt x="917551" y="0"/>
                </a:lnTo>
                <a:lnTo>
                  <a:pt x="917551" y="2601305"/>
                </a:lnTo>
                <a:lnTo>
                  <a:pt x="0" y="26013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EG"/>
          </a:p>
        </p:txBody>
      </p:sp>
      <p:sp>
        <p:nvSpPr>
          <p:cNvPr id="3" name="TextBox 3"/>
          <p:cNvSpPr txBox="1"/>
          <p:nvPr/>
        </p:nvSpPr>
        <p:spPr>
          <a:xfrm>
            <a:off x="481064" y="215457"/>
            <a:ext cx="2433443" cy="1285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500"/>
              </a:lnSpc>
            </a:pPr>
            <a:r>
              <a:rPr lang="en-US" sz="7500">
                <a:solidFill>
                  <a:srgbClr val="FFFFFF"/>
                </a:solidFill>
                <a:latin typeface="Racing Sans One"/>
                <a:ea typeface="Racing Sans One"/>
                <a:cs typeface="Racing Sans One"/>
                <a:sym typeface="Racing Sans One"/>
              </a:rPr>
              <a:t>DATA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81064" y="1135695"/>
            <a:ext cx="7284575" cy="1285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500"/>
              </a:lnSpc>
            </a:pPr>
            <a:r>
              <a:rPr lang="en-US" sz="7500">
                <a:solidFill>
                  <a:srgbClr val="C30D0D"/>
                </a:solidFill>
                <a:latin typeface="Racing Sans One"/>
                <a:ea typeface="Racing Sans One"/>
                <a:cs typeface="Racing Sans One"/>
                <a:sym typeface="Racing Sans One"/>
              </a:rPr>
              <a:t>VISUALIZATION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9485202" y="814515"/>
            <a:ext cx="5062552" cy="1373634"/>
            <a:chOff x="0" y="0"/>
            <a:chExt cx="1004247" cy="27248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04247" cy="272485"/>
            </a:xfrm>
            <a:custGeom>
              <a:avLst/>
              <a:gdLst/>
              <a:ahLst/>
              <a:cxnLst/>
              <a:rect l="l" t="t" r="r" b="b"/>
              <a:pathLst>
                <a:path w="1004247" h="272485">
                  <a:moveTo>
                    <a:pt x="0" y="0"/>
                  </a:moveTo>
                  <a:lnTo>
                    <a:pt x="801047" y="0"/>
                  </a:lnTo>
                  <a:lnTo>
                    <a:pt x="1004247" y="136242"/>
                  </a:lnTo>
                  <a:lnTo>
                    <a:pt x="801047" y="272485"/>
                  </a:lnTo>
                  <a:lnTo>
                    <a:pt x="0" y="272485"/>
                  </a:lnTo>
                  <a:lnTo>
                    <a:pt x="203200" y="1362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/>
            <a:lstStyle/>
            <a:p>
              <a:endParaRPr lang="en-EG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177800" y="-38100"/>
              <a:ext cx="750247" cy="3105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1142551" y="932155"/>
            <a:ext cx="1747853" cy="1035554"/>
          </a:xfrm>
          <a:custGeom>
            <a:avLst/>
            <a:gdLst/>
            <a:ahLst/>
            <a:cxnLst/>
            <a:rect l="l" t="t" r="r" b="b"/>
            <a:pathLst>
              <a:path w="1747853" h="1035554">
                <a:moveTo>
                  <a:pt x="0" y="0"/>
                </a:moveTo>
                <a:lnTo>
                  <a:pt x="1747853" y="0"/>
                </a:lnTo>
                <a:lnTo>
                  <a:pt x="1747853" y="1035555"/>
                </a:lnTo>
                <a:lnTo>
                  <a:pt x="0" y="103555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917" b="-11605"/>
            </a:stretch>
          </a:blipFill>
        </p:spPr>
        <p:txBody>
          <a:bodyPr/>
          <a:lstStyle/>
          <a:p>
            <a:endParaRPr lang="en-EG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3EEC1A9-8664-8ED4-82C1-E0DAA9F5C5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467" y="2887947"/>
            <a:ext cx="17719066" cy="6817959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</TotalTime>
  <Words>55</Words>
  <Application>Microsoft Macintosh PowerPoint</Application>
  <PresentationFormat>Custom</PresentationFormat>
  <Paragraphs>34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Canva Sans Bold</vt:lpstr>
      <vt:lpstr>Calibri</vt:lpstr>
      <vt:lpstr>Racing Sans One</vt:lpstr>
      <vt:lpstr>Canva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Yellow White and Black Geometric Modern Automotive Presentation</dc:title>
  <cp:lastModifiedBy>zeyadosama2002@yahoo.com</cp:lastModifiedBy>
  <cp:revision>3</cp:revision>
  <dcterms:created xsi:type="dcterms:W3CDTF">2006-08-16T00:00:00Z</dcterms:created>
  <dcterms:modified xsi:type="dcterms:W3CDTF">2024-08-29T17:06:50Z</dcterms:modified>
  <dc:identifier>DAGPFUzTknw</dc:identifier>
</cp:coreProperties>
</file>